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69039" autoAdjust="0"/>
  </p:normalViewPr>
  <p:slideViewPr>
    <p:cSldViewPr snapToGrid="0" snapToObjects="1">
      <p:cViewPr>
        <p:scale>
          <a:sx n="40" d="100"/>
          <a:sy n="40" d="100"/>
        </p:scale>
        <p:origin x="-1878" y="-31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20633-5455-4FA7-AB2B-ABDB05BDA23C}" type="datetimeFigureOut">
              <a:rPr lang="x-none" smtClean="0"/>
              <a:t>1/7/2021</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6AF2BA-F460-46FA-A14F-48F3DC97D4E7}" type="slidenum">
              <a:rPr lang="x-none" smtClean="0"/>
              <a:t>‹#›</a:t>
            </a:fld>
            <a:endParaRPr lang="x-none"/>
          </a:p>
        </p:txBody>
      </p:sp>
    </p:spTree>
    <p:extLst>
      <p:ext uri="{BB962C8B-B14F-4D97-AF65-F5344CB8AC3E}">
        <p14:creationId xmlns:p14="http://schemas.microsoft.com/office/powerpoint/2010/main" val="61494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The first nations in Canada includes the indigenous people in the South of Arctic Circle. Individuals in the Arctic circle are differentiated and are recognized as the </a:t>
            </a:r>
            <a:r>
              <a:rPr lang="en-US" sz="2800" dirty="0" smtClean="0">
                <a:latin typeface="Times New Roman" panose="02020603050405020304" pitchFamily="18" charset="0"/>
                <a:cs typeface="Times New Roman" panose="02020603050405020304" pitchFamily="18" charset="0"/>
              </a:rPr>
              <a:t>Inuit (</a:t>
            </a:r>
            <a:r>
              <a:rPr lang="en-US" sz="2800" b="0" i="0" dirty="0" smtClean="0">
                <a:solidFill>
                  <a:srgbClr val="000000"/>
                </a:solidFill>
                <a:effectLst/>
                <a:latin typeface="Times New Roman" panose="02020603050405020304" pitchFamily="18" charset="0"/>
                <a:cs typeface="Times New Roman" panose="02020603050405020304" pitchFamily="18" charset="0"/>
              </a:rPr>
              <a:t>Bain &amp; DesRivieres, 2008)</a:t>
            </a:r>
            <a:r>
              <a:rPr lang="en-US" sz="2800" dirty="0" smtClean="0">
                <a:latin typeface="Times New Roman" panose="02020603050405020304" pitchFamily="18" charset="0"/>
                <a:cs typeface="Times New Roman" panose="02020603050405020304" pitchFamily="18" charset="0"/>
              </a:rPr>
              <a:t>. Metis</a:t>
            </a:r>
            <a:r>
              <a:rPr lang="en-US" sz="2800" dirty="0">
                <a:latin typeface="Times New Roman" panose="02020603050405020304" pitchFamily="18" charset="0"/>
                <a:cs typeface="Times New Roman" panose="02020603050405020304" pitchFamily="18" charset="0"/>
              </a:rPr>
              <a:t>, which is another indigenous group was established following the contacts  between the first nations with the Europeans. The culture of the first nations have transformed as presented by the Pearson Canadian history. The gospel values and teachings based on catholic beliefs are presented to influence the change.</a:t>
            </a:r>
            <a:endParaRPr lang="x-none"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6AF2BA-F460-46FA-A14F-48F3DC97D4E7}" type="slidenum">
              <a:rPr lang="x-none" smtClean="0"/>
              <a:t>2</a:t>
            </a:fld>
            <a:endParaRPr lang="x-none"/>
          </a:p>
        </p:txBody>
      </p:sp>
    </p:spTree>
    <p:extLst>
      <p:ext uri="{BB962C8B-B14F-4D97-AF65-F5344CB8AC3E}">
        <p14:creationId xmlns:p14="http://schemas.microsoft.com/office/powerpoint/2010/main" val="4224394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anose="02020603050405020304" pitchFamily="18" charset="0"/>
                <a:cs typeface="Times New Roman" panose="02020603050405020304" pitchFamily="18" charset="0"/>
              </a:rPr>
              <a:t>The people of British North America were a diverse group: First Nations, Métis, British, French, American, Dutch, Irish, German, and others. Different languages, customs, and religions often contributed to divisions among the many ethnic groups. </a:t>
            </a:r>
            <a:endParaRPr lang="x-none" sz="28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C26AF2BA-F460-46FA-A14F-48F3DC97D4E7}" type="slidenum">
              <a:rPr lang="x-none" smtClean="0"/>
              <a:t>3</a:t>
            </a:fld>
            <a:endParaRPr lang="x-none"/>
          </a:p>
        </p:txBody>
      </p:sp>
    </p:spTree>
    <p:extLst>
      <p:ext uri="{BB962C8B-B14F-4D97-AF65-F5344CB8AC3E}">
        <p14:creationId xmlns:p14="http://schemas.microsoft.com/office/powerpoint/2010/main" val="4203093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r>
              <a:rPr lang="en-US" sz="2800" dirty="0">
                <a:latin typeface="Times New Roman" panose="02020603050405020304" pitchFamily="18" charset="0"/>
                <a:cs typeface="Times New Roman" panose="02020603050405020304" pitchFamily="18" charset="0"/>
              </a:rPr>
              <a:t>Fenians had caused armed struggles against British in war. They were acknowledged as terrorists while others freedom fighters. The catechism teachings and beliefs enhanced the teachings concerning just “just war” which stated that: All means that could put the war to end must have been impractical or ineffective, there had to be serious prospects of success and the use of arms not to influence great evil than eliminated evil.</a:t>
            </a:r>
          </a:p>
          <a:p>
            <a:endParaRPr lang="en-US" dirty="0"/>
          </a:p>
        </p:txBody>
      </p:sp>
      <p:sp>
        <p:nvSpPr>
          <p:cNvPr id="4" name="Slide Number Placeholder 3"/>
          <p:cNvSpPr>
            <a:spLocks noGrp="1"/>
          </p:cNvSpPr>
          <p:nvPr>
            <p:ph type="sldNum" sz="quarter" idx="5"/>
          </p:nvPr>
        </p:nvSpPr>
        <p:spPr/>
        <p:txBody>
          <a:bodyPr/>
          <a:lstStyle/>
          <a:p>
            <a:fld id="{C26AF2BA-F460-46FA-A14F-48F3DC97D4E7}" type="slidenum">
              <a:rPr lang="x-none" smtClean="0"/>
              <a:t>4</a:t>
            </a:fld>
            <a:endParaRPr lang="x-none"/>
          </a:p>
        </p:txBody>
      </p:sp>
    </p:spTree>
    <p:extLst>
      <p:ext uri="{BB962C8B-B14F-4D97-AF65-F5344CB8AC3E}">
        <p14:creationId xmlns:p14="http://schemas.microsoft.com/office/powerpoint/2010/main" val="3683956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The interactions between the First Nations and other groups influenced mixing of cultures which affected the first nation culture significantly. Hence, an interdependent system was developed based on ecological, socioeconomic, ethical, political and physical systems. </a:t>
            </a:r>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5</a:t>
            </a:fld>
            <a:endParaRPr lang="x-none"/>
          </a:p>
        </p:txBody>
      </p:sp>
    </p:spTree>
    <p:extLst>
      <p:ext uri="{BB962C8B-B14F-4D97-AF65-F5344CB8AC3E}">
        <p14:creationId xmlns:p14="http://schemas.microsoft.com/office/powerpoint/2010/main" val="4011968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The beliefs of equal representations by proportions and populations in the first nation affected the choice of leaders. The catholic beliefs on how to make good decisions that affected large number of people affected the way of choosing leaders. The catechism provided that common good is a collection of social conditions which allowed people to fulfil their life as individuals or groups. </a:t>
            </a:r>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6</a:t>
            </a:fld>
            <a:endParaRPr lang="x-none"/>
          </a:p>
        </p:txBody>
      </p:sp>
    </p:spTree>
    <p:extLst>
      <p:ext uri="{BB962C8B-B14F-4D97-AF65-F5344CB8AC3E}">
        <p14:creationId xmlns:p14="http://schemas.microsoft.com/office/powerpoint/2010/main" val="15402590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Common good element was defined as: respecting people, enhancing wellbeing of individuals and </a:t>
            </a:r>
            <a:r>
              <a:rPr lang="en-US" sz="2800" dirty="0" smtClean="0">
                <a:latin typeface="Times New Roman" pitchFamily="18" charset="0"/>
                <a:cs typeface="Times New Roman" pitchFamily="18" charset="0"/>
              </a:rPr>
              <a:t>groups, </a:t>
            </a:r>
            <a:r>
              <a:rPr lang="en-US" sz="2800" dirty="0">
                <a:latin typeface="Times New Roman" pitchFamily="18" charset="0"/>
                <a:cs typeface="Times New Roman" pitchFamily="18" charset="0"/>
              </a:rPr>
              <a:t>and establishing peace. In the first nation, Aboriginal people and women were not included in political discussions. Therefore, common good was suggested to be absent at that time. The catechism teachings influenced these changes which was a factor that put the BNA colonies together leading to culture loss among the first nations. </a:t>
            </a:r>
            <a:endParaRPr lang="x-none" sz="2800" dirty="0">
              <a:latin typeface="Times New Roman" pitchFamily="18" charset="0"/>
              <a:cs typeface="Times New Roman" pitchFamily="18" charset="0"/>
            </a:endParaRPr>
          </a:p>
          <a:p>
            <a:endParaRPr lang="en-US" dirty="0"/>
          </a:p>
        </p:txBody>
      </p:sp>
      <p:sp>
        <p:nvSpPr>
          <p:cNvPr id="4" name="Slide Number Placeholder 3"/>
          <p:cNvSpPr>
            <a:spLocks noGrp="1"/>
          </p:cNvSpPr>
          <p:nvPr>
            <p:ph type="sldNum" sz="quarter" idx="5"/>
          </p:nvPr>
        </p:nvSpPr>
        <p:spPr/>
        <p:txBody>
          <a:bodyPr/>
          <a:lstStyle/>
          <a:p>
            <a:fld id="{C26AF2BA-F460-46FA-A14F-48F3DC97D4E7}" type="slidenum">
              <a:rPr lang="x-none" smtClean="0"/>
              <a:t>7</a:t>
            </a:fld>
            <a:endParaRPr lang="x-none"/>
          </a:p>
        </p:txBody>
      </p:sp>
    </p:spTree>
    <p:extLst>
      <p:ext uri="{BB962C8B-B14F-4D97-AF65-F5344CB8AC3E}">
        <p14:creationId xmlns:p14="http://schemas.microsoft.com/office/powerpoint/2010/main" val="2970183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BNA colonies put aside their discrepancies to enhance common good. For instance, the Great coalition amid John Macdonald and George Brown. The two individuals had to put aside their feelings, perceptions and cultures for them to work together for the good of the nation. Therefore, catholic beliefs enhanced establishment of harmony among </a:t>
            </a:r>
            <a:r>
              <a:rPr lang="en-US" sz="2800" dirty="0" smtClean="0">
                <a:latin typeface="Times New Roman" pitchFamily="18" charset="0"/>
                <a:cs typeface="Times New Roman" pitchFamily="18" charset="0"/>
              </a:rPr>
              <a:t>individuals, </a:t>
            </a:r>
            <a:r>
              <a:rPr lang="en-US" sz="2800" dirty="0">
                <a:latin typeface="Times New Roman" pitchFamily="18" charset="0"/>
                <a:cs typeface="Times New Roman" pitchFamily="18" charset="0"/>
              </a:rPr>
              <a:t>which means the first nations had to put away their culture and beliefs to enhance the good of other people in the nation. </a:t>
            </a:r>
            <a:endParaRPr lang="x-none" sz="2800" dirty="0">
              <a:latin typeface="Times New Roman" pitchFamily="18" charset="0"/>
              <a:cs typeface="Times New Roman" pitchFamily="18" charset="0"/>
            </a:endParaRPr>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8</a:t>
            </a:fld>
            <a:endParaRPr lang="x-none"/>
          </a:p>
        </p:txBody>
      </p:sp>
    </p:spTree>
    <p:extLst>
      <p:ext uri="{BB962C8B-B14F-4D97-AF65-F5344CB8AC3E}">
        <p14:creationId xmlns:p14="http://schemas.microsoft.com/office/powerpoint/2010/main" val="1136669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Catholic minority secured Section 93 of BNA for education rights. Catholic schools were funded by Ontario province up to grade 8. Most of the individuals had been influenced to join the catholic since they had access to the funds. The education system based on catholic beliefs enhanced change in culture among the indigenous groups who were deep rooted in their cultures. As catholic schools were the only institutions that were granted funds, their beliefs were instilled in the first </a:t>
            </a:r>
            <a:r>
              <a:rPr lang="en-US" sz="2800" dirty="0" smtClean="0">
                <a:latin typeface="Times New Roman" pitchFamily="18" charset="0"/>
                <a:cs typeface="Times New Roman" pitchFamily="18" charset="0"/>
              </a:rPr>
              <a:t>nations, </a:t>
            </a:r>
            <a:r>
              <a:rPr lang="en-US" sz="2800" dirty="0">
                <a:latin typeface="Times New Roman" pitchFamily="18" charset="0"/>
                <a:cs typeface="Times New Roman" pitchFamily="18" charset="0"/>
              </a:rPr>
              <a:t>which led to loss of culture among them. </a:t>
            </a:r>
            <a:endParaRPr lang="x-none" sz="2800" dirty="0">
              <a:latin typeface="Times New Roman" pitchFamily="18" charset="0"/>
              <a:cs typeface="Times New Roman" pitchFamily="18" charset="0"/>
            </a:endParaRPr>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9</a:t>
            </a:fld>
            <a:endParaRPr lang="x-none"/>
          </a:p>
        </p:txBody>
      </p:sp>
    </p:spTree>
    <p:extLst>
      <p:ext uri="{BB962C8B-B14F-4D97-AF65-F5344CB8AC3E}">
        <p14:creationId xmlns:p14="http://schemas.microsoft.com/office/powerpoint/2010/main" val="1594465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800" dirty="0">
                <a:latin typeface="Times New Roman" pitchFamily="18" charset="0"/>
                <a:cs typeface="Times New Roman" pitchFamily="18" charset="0"/>
              </a:rPr>
              <a:t>The indigenous people are known to protect the nature and their land possession. The First Nations were well known for protecting their </a:t>
            </a:r>
            <a:r>
              <a:rPr lang="en-US" sz="2800" dirty="0" smtClean="0">
                <a:latin typeface="Times New Roman" pitchFamily="18" charset="0"/>
                <a:cs typeface="Times New Roman" pitchFamily="18" charset="0"/>
              </a:rPr>
              <a:t>land.</a:t>
            </a:r>
            <a:r>
              <a:rPr lang="en-US" sz="2800" baseline="0"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Protection </a:t>
            </a:r>
            <a:r>
              <a:rPr lang="en-US" sz="2800" dirty="0">
                <a:latin typeface="Times New Roman" pitchFamily="18" charset="0"/>
                <a:cs typeface="Times New Roman" pitchFamily="18" charset="0"/>
              </a:rPr>
              <a:t>of the land was the </a:t>
            </a:r>
            <a:r>
              <a:rPr lang="en-US" sz="2800" dirty="0" smtClean="0">
                <a:latin typeface="Times New Roman" pitchFamily="18" charset="0"/>
                <a:cs typeface="Times New Roman" pitchFamily="18" charset="0"/>
              </a:rPr>
              <a:t>culture, </a:t>
            </a:r>
            <a:r>
              <a:rPr lang="en-US" sz="2800" dirty="0">
                <a:latin typeface="Times New Roman" pitchFamily="18" charset="0"/>
                <a:cs typeface="Times New Roman" pitchFamily="18" charset="0"/>
              </a:rPr>
              <a:t>which was linked to Christian beliefs as much as stewardship is concerned. However, the act of settlement expansion (Indian act) affected this culture in 1876. Historians </a:t>
            </a:r>
            <a:r>
              <a:rPr lang="en-US" sz="2800" dirty="0" smtClean="0">
                <a:latin typeface="Times New Roman" pitchFamily="18" charset="0"/>
                <a:cs typeface="Times New Roman" pitchFamily="18" charset="0"/>
              </a:rPr>
              <a:t>believe </a:t>
            </a:r>
            <a:r>
              <a:rPr lang="en-US" sz="2800" dirty="0">
                <a:latin typeface="Times New Roman" pitchFamily="18" charset="0"/>
                <a:cs typeface="Times New Roman" pitchFamily="18" charset="0"/>
              </a:rPr>
              <a:t>that the Indian act was the worst thing that happened to the First nations.</a:t>
            </a:r>
            <a:endParaRPr lang="x-none" sz="2800" dirty="0">
              <a:latin typeface="Times New Roman" pitchFamily="18" charset="0"/>
              <a:cs typeface="Times New Roman" pitchFamily="18" charset="0"/>
            </a:endParaRPr>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10</a:t>
            </a:fld>
            <a:endParaRPr lang="x-none"/>
          </a:p>
        </p:txBody>
      </p:sp>
    </p:spTree>
    <p:extLst>
      <p:ext uri="{BB962C8B-B14F-4D97-AF65-F5344CB8AC3E}">
        <p14:creationId xmlns:p14="http://schemas.microsoft.com/office/powerpoint/2010/main" val="2022954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conclusion, the process of culture change among the First Nations were influenced by the Christian beliefs. The catechism teachings provided concepts that enhanced harmony in Canada which brought different groups of people together. As the </a:t>
            </a:r>
            <a:r>
              <a:rPr lang="en-US" dirty="0" smtClean="0"/>
              <a:t>First </a:t>
            </a:r>
            <a:r>
              <a:rPr lang="en-US" dirty="0"/>
              <a:t>N</a:t>
            </a:r>
            <a:r>
              <a:rPr lang="en-US" dirty="0" smtClean="0"/>
              <a:t>ations </a:t>
            </a:r>
            <a:r>
              <a:rPr lang="en-US" dirty="0"/>
              <a:t>mingled with other groups for the good of the nation, their culture was </a:t>
            </a:r>
            <a:r>
              <a:rPr lang="en-US" dirty="0" smtClean="0"/>
              <a:t>affected, </a:t>
            </a:r>
            <a:r>
              <a:rPr lang="en-US" dirty="0"/>
              <a:t>such as protection of land as the settlement were being expanded. In the present day, the social conditions </a:t>
            </a:r>
            <a:r>
              <a:rPr lang="en-US" dirty="0" smtClean="0"/>
              <a:t>of </a:t>
            </a:r>
            <a:r>
              <a:rPr lang="en-US" dirty="0"/>
              <a:t>the First </a:t>
            </a:r>
            <a:r>
              <a:rPr lang="en-US" dirty="0" smtClean="0"/>
              <a:t>Nations </a:t>
            </a:r>
            <a:r>
              <a:rPr lang="en-US" dirty="0"/>
              <a:t>have been obstructed by dispossession of culture. </a:t>
            </a:r>
            <a:endParaRPr lang="x-none" dirty="0"/>
          </a:p>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11</a:t>
            </a:fld>
            <a:endParaRPr lang="x-none"/>
          </a:p>
        </p:txBody>
      </p:sp>
    </p:spTree>
    <p:extLst>
      <p:ext uri="{BB962C8B-B14F-4D97-AF65-F5344CB8AC3E}">
        <p14:creationId xmlns:p14="http://schemas.microsoft.com/office/powerpoint/2010/main" val="2706940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x-none" dirty="0"/>
          </a:p>
        </p:txBody>
      </p:sp>
      <p:sp>
        <p:nvSpPr>
          <p:cNvPr id="4" name="Slide Number Placeholder 3"/>
          <p:cNvSpPr>
            <a:spLocks noGrp="1"/>
          </p:cNvSpPr>
          <p:nvPr>
            <p:ph type="sldNum" sz="quarter" idx="5"/>
          </p:nvPr>
        </p:nvSpPr>
        <p:spPr/>
        <p:txBody>
          <a:bodyPr/>
          <a:lstStyle/>
          <a:p>
            <a:fld id="{C26AF2BA-F460-46FA-A14F-48F3DC97D4E7}" type="slidenum">
              <a:rPr lang="x-none" smtClean="0"/>
              <a:t>12</a:t>
            </a:fld>
            <a:endParaRPr lang="x-none"/>
          </a:p>
        </p:txBody>
      </p:sp>
    </p:spTree>
    <p:extLst>
      <p:ext uri="{BB962C8B-B14F-4D97-AF65-F5344CB8AC3E}">
        <p14:creationId xmlns:p14="http://schemas.microsoft.com/office/powerpoint/2010/main" val="23885025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0E9ED5-AA2F-2F47-B8CB-99B4E8BFF2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730BACD3-BB01-3C42-9E50-3B8F8E1835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40CF16D8-5F1A-6144-BCC3-39E80CF40CBB}"/>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734C396A-C8B6-4A4D-9137-C3C5C4BD37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675F935-E814-2B49-A60D-D4E3D03B97D1}"/>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31868311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1A4811-41C9-9742-B4CF-76008DA30E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5EF79D0-2E5D-974F-AC57-27CA0515B5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6398AC0-B1E6-BE49-9D72-27068C9C4C73}"/>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AC12728D-D39F-874D-8946-5CD91C15E9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AB4771A-98FA-3641-A771-01DEB74B00B9}"/>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33150001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D935078-5E5D-0D4F-9FF3-2D715D46694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BB851CF9-D0AC-9149-BB11-18052B29A9D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F2998443-FA84-B640-B5C6-B8618BECFA3A}"/>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ED21EC14-5F95-D54A-BE92-7F9B28289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B2D3B9F-5383-AC48-AA8F-227B3208ADB5}"/>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2571137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5D3BE38-7315-AB4D-B99E-CD5FC4B4FF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C6FF764F-0EEF-6645-B2CF-09A3A882C05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55241916-B713-A447-917A-7738530AC4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805A9366-8E9E-C841-96A4-20F37F643E0F}"/>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6" name="Footer Placeholder 5">
            <a:extLst>
              <a:ext uri="{FF2B5EF4-FFF2-40B4-BE49-F238E27FC236}">
                <a16:creationId xmlns:a16="http://schemas.microsoft.com/office/drawing/2014/main" xmlns="" id="{27469E98-7DA7-9247-B5DA-B4E376E4CF8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5C524BB-1079-EB41-8B85-30FDBC90CE9F}"/>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6640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AB18F6-0D04-C343-93E6-3399DD44B96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44B285B-F577-A248-9D4B-56FE589707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4E5C30C1-217E-9647-933B-10A3B5DD4E0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B021D8CA-393B-0949-82C4-4A04D8F229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D2624516-1759-DE48-8811-5B51E07C8D3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2D040A66-4983-F84A-94C0-6A9F94902F82}"/>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8" name="Footer Placeholder 7">
            <a:extLst>
              <a:ext uri="{FF2B5EF4-FFF2-40B4-BE49-F238E27FC236}">
                <a16:creationId xmlns:a16="http://schemas.microsoft.com/office/drawing/2014/main" xmlns="" id="{5B02A9DD-03CC-4F46-BDDD-4756DFE847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98329C08-06A4-4D49-8212-FBE05D7C9A59}"/>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234926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CCAB66-A692-144D-92B6-DA695A5919A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7267A880-CF09-FA4F-988F-3281FB525311}"/>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4" name="Footer Placeholder 3">
            <a:extLst>
              <a:ext uri="{FF2B5EF4-FFF2-40B4-BE49-F238E27FC236}">
                <a16:creationId xmlns:a16="http://schemas.microsoft.com/office/drawing/2014/main" xmlns="" id="{53990F6D-38F4-3E4D-AD41-EA026DAB22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67AE517B-8A17-5747-ABE9-C082663A66C7}"/>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3396591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32BD87B-7172-4243-8D68-6402A0831EE7}"/>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3" name="Footer Placeholder 2">
            <a:extLst>
              <a:ext uri="{FF2B5EF4-FFF2-40B4-BE49-F238E27FC236}">
                <a16:creationId xmlns:a16="http://schemas.microsoft.com/office/drawing/2014/main" xmlns="" id="{1733CA51-97E0-C940-A793-C4F4491AB6B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1142CEBF-E922-174B-B313-347C004CF1C9}"/>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21697743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25A5EA-95DD-F440-8B23-E9213CB639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565A7218-6684-354D-97EF-88926FBFAAF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918E6249-CE67-A84F-BDEE-54C3B3C06F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7F292B6B-6B5A-C243-B82E-D27DC0D5C803}"/>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6" name="Footer Placeholder 5">
            <a:extLst>
              <a:ext uri="{FF2B5EF4-FFF2-40B4-BE49-F238E27FC236}">
                <a16:creationId xmlns:a16="http://schemas.microsoft.com/office/drawing/2014/main" xmlns="" id="{748A8818-D9EF-9846-8A3C-F430608C056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841ADA4B-8ABB-C049-BCF4-875A23BD0049}"/>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29996416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16EF76B-9B39-8A4B-BE4C-79E350DB92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0424BD0D-EFB0-F945-A2C0-83797AAE78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E4D8282B-61D1-004E-A798-1CDC41BA74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4B2EFF8E-99E3-4E44-8D8E-FEE4D594B552}"/>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6" name="Footer Placeholder 5">
            <a:extLst>
              <a:ext uri="{FF2B5EF4-FFF2-40B4-BE49-F238E27FC236}">
                <a16:creationId xmlns:a16="http://schemas.microsoft.com/office/drawing/2014/main" xmlns="" id="{B7A9B35C-E869-2645-B6A4-E6F67F93915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9234A27-DD5C-094D-A1C3-69042C19078E}"/>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1829487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3E5C6BE-4A24-7941-9B1A-FFA8A2DEABE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947FD17D-4F7D-7D4C-AF1C-82F456BB924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42826734-8A3F-E048-842F-52A7DCE58C94}"/>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2C081153-FCFE-F340-8316-50BA4B2CFA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8739A5F-C1BE-C343-957F-6294F478F02B}"/>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22136078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6002DBF-AA65-2640-B41B-E62B1B64F46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84A53165-BC0B-0D42-A9C2-B0EE912CF8E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13AB8B23-1194-8D47-B1F1-FD5F00A93407}"/>
              </a:ext>
            </a:extLst>
          </p:cNvPr>
          <p:cNvSpPr>
            <a:spLocks noGrp="1"/>
          </p:cNvSpPr>
          <p:nvPr>
            <p:ph type="dt" sz="half" idx="10"/>
          </p:nvPr>
        </p:nvSpPr>
        <p:spPr/>
        <p:txBody>
          <a:body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A1780EF1-5355-154A-BD16-5F1CFFB980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CD7A953-F3AA-5C40-AD7D-47FAB0B29C29}"/>
              </a:ext>
            </a:extLst>
          </p:cNvPr>
          <p:cNvSpPr>
            <a:spLocks noGrp="1"/>
          </p:cNvSpPr>
          <p:nvPr>
            <p:ph type="sldNum" sz="quarter" idx="12"/>
          </p:nvPr>
        </p:nvSpPr>
        <p:spPr/>
        <p:txBody>
          <a:bodyPr/>
          <a:lstStyle/>
          <a:p>
            <a:fld id="{F7640156-4A65-ED43-B5FE-FACFE53E2AE1}" type="slidenum">
              <a:rPr lang="en-US" smtClean="0"/>
              <a:pPr/>
              <a:t>‹#›</a:t>
            </a:fld>
            <a:endParaRPr lang="en-US"/>
          </a:p>
        </p:txBody>
      </p:sp>
    </p:spTree>
    <p:extLst>
      <p:ext uri="{BB962C8B-B14F-4D97-AF65-F5344CB8AC3E}">
        <p14:creationId xmlns:p14="http://schemas.microsoft.com/office/powerpoint/2010/main" val="39312319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rgbClr val="00B0F0"/>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C6C4220-C808-4142-B256-0B59A5D44F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F94A3EDB-4B98-8947-8677-D4197B272D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6E244DC4-C074-E14E-BED7-903F979EEA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5DA460-3002-AD49-87BA-3D43E655F088}" type="datetimeFigureOut">
              <a:rPr lang="en-US" smtClean="0"/>
              <a:pPr/>
              <a:t>1/7/2021</a:t>
            </a:fld>
            <a:endParaRPr lang="en-US"/>
          </a:p>
        </p:txBody>
      </p:sp>
      <p:sp>
        <p:nvSpPr>
          <p:cNvPr id="5" name="Footer Placeholder 4">
            <a:extLst>
              <a:ext uri="{FF2B5EF4-FFF2-40B4-BE49-F238E27FC236}">
                <a16:creationId xmlns:a16="http://schemas.microsoft.com/office/drawing/2014/main" xmlns="" id="{C1B3014D-A2C1-4744-9EBD-28A751DB48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956FD8E1-38C2-D54A-8B4B-01E012D687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7640156-4A65-ED43-B5FE-FACFE53E2AE1}" type="slidenum">
              <a:rPr lang="en-US" smtClean="0"/>
              <a:pPr/>
              <a:t>‹#›</a:t>
            </a:fld>
            <a:endParaRPr lang="en-US"/>
          </a:p>
        </p:txBody>
      </p:sp>
    </p:spTree>
    <p:extLst>
      <p:ext uri="{BB962C8B-B14F-4D97-AF65-F5344CB8AC3E}">
        <p14:creationId xmlns:p14="http://schemas.microsoft.com/office/powerpoint/2010/main" val="235967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68000">
              <a:srgbClr val="0070C0"/>
            </a:gs>
            <a:gs pos="100000">
              <a:srgbClr val="00B0F0"/>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Picture 4" descr="A picture containing sky, grass, outdoor, plant&#10;&#10;Description automatically generated">
            <a:extLst>
              <a:ext uri="{FF2B5EF4-FFF2-40B4-BE49-F238E27FC236}">
                <a16:creationId xmlns:a16="http://schemas.microsoft.com/office/drawing/2014/main" xmlns="" id="{7BF9F19B-3AD3-314C-B7C9-EFDAA7813C82}"/>
              </a:ext>
            </a:extLst>
          </p:cNvPr>
          <p:cNvPicPr>
            <a:picLocks noChangeAspect="1"/>
          </p:cNvPicPr>
          <p:nvPr/>
        </p:nvPicPr>
        <p:blipFill rotWithShape="1">
          <a:blip r:embed="rId2"/>
          <a:srcRect/>
          <a:stretch/>
        </p:blipFill>
        <p:spPr>
          <a:xfrm>
            <a:off x="0" y="336884"/>
            <a:ext cx="12192000" cy="6858000"/>
          </a:xfrm>
          <a:prstGeom prst="rect">
            <a:avLst/>
          </a:prstGeom>
        </p:spPr>
      </p:pic>
      <p:sp>
        <p:nvSpPr>
          <p:cNvPr id="10" name="Freeform 5">
            <a:extLst>
              <a:ext uri="{FF2B5EF4-FFF2-40B4-BE49-F238E27FC236}">
                <a16:creationId xmlns:a16="http://schemas.microsoft.com/office/drawing/2014/main" xmlns="" id="{87CC2527-562A-4F69-B487-4371E5B243E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xmlns="" id="{85E2A075-76C5-5A48-826A-08B174CC0653}"/>
              </a:ext>
            </a:extLst>
          </p:cNvPr>
          <p:cNvSpPr>
            <a:spLocks noGrp="1"/>
          </p:cNvSpPr>
          <p:nvPr>
            <p:ph type="ctrTitle"/>
          </p:nvPr>
        </p:nvSpPr>
        <p:spPr>
          <a:xfrm>
            <a:off x="8022021" y="577516"/>
            <a:ext cx="3852041" cy="4488471"/>
          </a:xfrm>
        </p:spPr>
        <p:txBody>
          <a:bodyPr>
            <a:noAutofit/>
          </a:bodyPr>
          <a:lstStyle/>
          <a:p>
            <a:r>
              <a:rPr lang="en-US" sz="5400" dirty="0">
                <a:latin typeface="Times New Roman" pitchFamily="18" charset="0"/>
                <a:cs typeface="Times New Roman" pitchFamily="18" charset="0"/>
              </a:rPr>
              <a:t>What </a:t>
            </a:r>
            <a:r>
              <a:rPr lang="en-US" sz="5400" dirty="0">
                <a:latin typeface="Times New Roman" pitchFamily="18" charset="0"/>
                <a:cs typeface="Times New Roman" pitchFamily="18" charset="0"/>
              </a:rPr>
              <a:t>D</a:t>
            </a:r>
            <a:r>
              <a:rPr lang="en-US" sz="5400" dirty="0" smtClean="0">
                <a:latin typeface="Times New Roman" pitchFamily="18" charset="0"/>
                <a:cs typeface="Times New Roman" pitchFamily="18" charset="0"/>
              </a:rPr>
              <a:t>id </a:t>
            </a:r>
            <a:r>
              <a:rPr lang="en-US" sz="5400" dirty="0">
                <a:latin typeface="Times New Roman" pitchFamily="18" charset="0"/>
                <a:cs typeface="Times New Roman" pitchFamily="18" charset="0"/>
              </a:rPr>
              <a:t>W</a:t>
            </a:r>
            <a:r>
              <a:rPr lang="en-US" sz="5400" dirty="0" smtClean="0">
                <a:latin typeface="Times New Roman" pitchFamily="18" charset="0"/>
                <a:cs typeface="Times New Roman" pitchFamily="18" charset="0"/>
              </a:rPr>
              <a:t>e </a:t>
            </a:r>
            <a:r>
              <a:rPr lang="en-US" sz="5400" dirty="0">
                <a:latin typeface="Times New Roman" pitchFamily="18" charset="0"/>
                <a:cs typeface="Times New Roman" pitchFamily="18" charset="0"/>
              </a:rPr>
              <a:t>D</a:t>
            </a:r>
            <a:r>
              <a:rPr lang="en-US" sz="5400" dirty="0" smtClean="0">
                <a:latin typeface="Times New Roman" pitchFamily="18" charset="0"/>
                <a:cs typeface="Times New Roman" pitchFamily="18" charset="0"/>
              </a:rPr>
              <a:t>o </a:t>
            </a:r>
            <a:r>
              <a:rPr lang="en-US" sz="5400" dirty="0">
                <a:latin typeface="Times New Roman" pitchFamily="18" charset="0"/>
                <a:cs typeface="Times New Roman" pitchFamily="18" charset="0"/>
              </a:rPr>
              <a:t>to the </a:t>
            </a:r>
            <a:r>
              <a:rPr lang="en-US" sz="5400" dirty="0" smtClean="0">
                <a:latin typeface="Times New Roman" pitchFamily="18" charset="0"/>
                <a:cs typeface="Times New Roman" pitchFamily="18" charset="0"/>
              </a:rPr>
              <a:t>First </a:t>
            </a:r>
            <a:r>
              <a:rPr lang="en-US" sz="5400" dirty="0">
                <a:latin typeface="Times New Roman" pitchFamily="18" charset="0"/>
                <a:cs typeface="Times New Roman" pitchFamily="18" charset="0"/>
              </a:rPr>
              <a:t>N</a:t>
            </a:r>
            <a:r>
              <a:rPr lang="en-US" sz="5400" dirty="0" smtClean="0">
                <a:latin typeface="Times New Roman" pitchFamily="18" charset="0"/>
                <a:cs typeface="Times New Roman" pitchFamily="18" charset="0"/>
              </a:rPr>
              <a:t>ations </a:t>
            </a:r>
            <a:r>
              <a:rPr lang="en-US" sz="5400" dirty="0">
                <a:latin typeface="Times New Roman" pitchFamily="18" charset="0"/>
                <a:cs typeface="Times New Roman" pitchFamily="18" charset="0"/>
              </a:rPr>
              <a:t>C</a:t>
            </a:r>
            <a:r>
              <a:rPr lang="en-US" sz="5400" dirty="0" smtClean="0">
                <a:latin typeface="Times New Roman" pitchFamily="18" charset="0"/>
                <a:cs typeface="Times New Roman" pitchFamily="18" charset="0"/>
              </a:rPr>
              <a:t>ulture</a:t>
            </a:r>
            <a:r>
              <a:rPr lang="en-US" sz="5400" dirty="0">
                <a:latin typeface="Times New Roman" pitchFamily="18" charset="0"/>
                <a:cs typeface="Times New Roman" pitchFamily="18" charset="0"/>
              </a:rPr>
              <a:t/>
            </a:r>
            <a:br>
              <a:rPr lang="en-US" sz="5400" dirty="0">
                <a:latin typeface="Times New Roman" pitchFamily="18" charset="0"/>
                <a:cs typeface="Times New Roman" pitchFamily="18" charset="0"/>
              </a:rPr>
            </a:br>
            <a:r>
              <a:rPr lang="en-US" sz="5400" dirty="0">
                <a:latin typeface="Times New Roman" pitchFamily="18" charset="0"/>
                <a:cs typeface="Times New Roman" pitchFamily="18" charset="0"/>
              </a:rPr>
              <a:t>(Catholic Schools)</a:t>
            </a:r>
          </a:p>
        </p:txBody>
      </p:sp>
      <p:sp>
        <p:nvSpPr>
          <p:cNvPr id="3" name="Subtitle 2">
            <a:extLst>
              <a:ext uri="{FF2B5EF4-FFF2-40B4-BE49-F238E27FC236}">
                <a16:creationId xmlns:a16="http://schemas.microsoft.com/office/drawing/2014/main" xmlns="" id="{B30DB944-99B3-7149-A562-E693F5DFFD37}"/>
              </a:ext>
            </a:extLst>
          </p:cNvPr>
          <p:cNvSpPr>
            <a:spLocks noGrp="1"/>
          </p:cNvSpPr>
          <p:nvPr>
            <p:ph type="subTitle" idx="1"/>
          </p:nvPr>
        </p:nvSpPr>
        <p:spPr>
          <a:xfrm>
            <a:off x="7782910" y="5242675"/>
            <a:ext cx="4330262" cy="1302504"/>
          </a:xfrm>
        </p:spPr>
        <p:txBody>
          <a:bodyPr>
            <a:noAutofit/>
          </a:bodyPr>
          <a:lstStyle/>
          <a:p>
            <a:r>
              <a:rPr lang="en-US" sz="4000" dirty="0">
                <a:latin typeface="Times New Roman" pitchFamily="18" charset="0"/>
                <a:cs typeface="Times New Roman" pitchFamily="18" charset="0"/>
              </a:rPr>
              <a:t>By: Ishwara Lowtan</a:t>
            </a:r>
          </a:p>
        </p:txBody>
      </p:sp>
      <p:cxnSp>
        <p:nvCxnSpPr>
          <p:cNvPr id="12" name="Straight Connector 11">
            <a:extLst>
              <a:ext uri="{FF2B5EF4-FFF2-40B4-BE49-F238E27FC236}">
                <a16:creationId xmlns:a16="http://schemas.microsoft.com/office/drawing/2014/main" xmlns="" id="{BCDAEC91-5BCE-4B55-9CC0-43EF94CB734B}"/>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8906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rgbClr val="00B0F0"/>
            </a:gs>
            <a:gs pos="5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697178-08A6-44DF-BD53-B4079C332084}"/>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Introduction</a:t>
            </a:r>
            <a:endParaRPr lang="x-non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0A51F62-14FF-4722-956A-5886B40BE212}"/>
              </a:ext>
            </a:extLst>
          </p:cNvPr>
          <p:cNvSpPr>
            <a:spLocks noGrp="1"/>
          </p:cNvSpPr>
          <p:nvPr>
            <p:ph idx="1"/>
          </p:nvPr>
        </p:nvSpPr>
        <p:spPr/>
        <p:txBody>
          <a:bodyPr>
            <a:normAutofit lnSpcReduction="10000"/>
          </a:bodyPr>
          <a:lstStyle/>
          <a:p>
            <a:r>
              <a:rPr lang="en-US" dirty="0">
                <a:latin typeface="Times New Roman" panose="02020603050405020304" pitchFamily="18" charset="0"/>
                <a:cs typeface="Times New Roman" panose="02020603050405020304" pitchFamily="18" charset="0"/>
              </a:rPr>
              <a:t>The first nations in Canada are the indigenous people in the South of Arctic Circle.</a:t>
            </a:r>
          </a:p>
          <a:p>
            <a:r>
              <a:rPr lang="en-US" dirty="0">
                <a:latin typeface="Times New Roman" panose="02020603050405020304" pitchFamily="18" charset="0"/>
                <a:cs typeface="Times New Roman" panose="02020603050405020304" pitchFamily="18" charset="0"/>
              </a:rPr>
              <a:t>Individuals in the Arctic circle are differentiated and are recognized as the Inuit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Metis, which is another indigenous group was established following the contacts  between the first nations with the Europeans.</a:t>
            </a:r>
          </a:p>
          <a:p>
            <a:r>
              <a:rPr lang="en-US" dirty="0">
                <a:latin typeface="Times New Roman" panose="02020603050405020304" pitchFamily="18" charset="0"/>
                <a:cs typeface="Times New Roman" panose="02020603050405020304" pitchFamily="18" charset="0"/>
              </a:rPr>
              <a:t>The culture of the first nations </a:t>
            </a:r>
            <a:r>
              <a:rPr lang="en-US" dirty="0" smtClean="0">
                <a:latin typeface="Times New Roman" panose="02020603050405020304" pitchFamily="18" charset="0"/>
                <a:cs typeface="Times New Roman" panose="02020603050405020304" pitchFamily="18" charset="0"/>
              </a:rPr>
              <a:t>has </a:t>
            </a:r>
            <a:r>
              <a:rPr lang="en-US" dirty="0">
                <a:latin typeface="Times New Roman" panose="02020603050405020304" pitchFamily="18" charset="0"/>
                <a:cs typeface="Times New Roman" panose="02020603050405020304" pitchFamily="18" charset="0"/>
              </a:rPr>
              <a:t>transformed as presented by the Pearson Canadian history.</a:t>
            </a:r>
          </a:p>
          <a:p>
            <a:r>
              <a:rPr lang="en-US" dirty="0">
                <a:latin typeface="Times New Roman" panose="02020603050405020304" pitchFamily="18" charset="0"/>
                <a:cs typeface="Times New Roman" panose="02020603050405020304" pitchFamily="18" charset="0"/>
              </a:rPr>
              <a:t>The gospel values and teachings based on catholic beliefs are presented to influence the change. </a:t>
            </a:r>
          </a:p>
        </p:txBody>
      </p:sp>
    </p:spTree>
    <p:extLst>
      <p:ext uri="{BB962C8B-B14F-4D97-AF65-F5344CB8AC3E}">
        <p14:creationId xmlns:p14="http://schemas.microsoft.com/office/powerpoint/2010/main" val="2371166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512BD5-3D58-4C0A-87B4-1AF1372BBB24}"/>
              </a:ext>
            </a:extLst>
          </p:cNvPr>
          <p:cNvSpPr>
            <a:spLocks noGrp="1"/>
          </p:cNvSpPr>
          <p:nvPr>
            <p:ph type="title"/>
          </p:nvPr>
        </p:nvSpPr>
        <p:spPr/>
        <p:txBody>
          <a:bodyPr>
            <a:normAutofit/>
          </a:bodyPr>
          <a:lstStyle/>
          <a:p>
            <a:pPr algn="ctr"/>
            <a:r>
              <a:rPr lang="en-US" sz="4000" b="1" dirty="0">
                <a:latin typeface="Times New Roman" panose="02020603050405020304" pitchFamily="18" charset="0"/>
                <a:cs typeface="Times New Roman" panose="02020603050405020304" pitchFamily="18" charset="0"/>
              </a:rPr>
              <a:t>Change in First Nations Culture</a:t>
            </a:r>
            <a:endParaRPr lang="x-non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73B15FD-7C0C-4F7A-A683-A6B2CC2E0157}"/>
              </a:ext>
            </a:extLst>
          </p:cNvPr>
          <p:cNvSpPr>
            <a:spLocks noGrp="1"/>
          </p:cNvSpPr>
          <p:nvPr>
            <p:ph idx="1"/>
          </p:nvPr>
        </p:nvSpPr>
        <p:spPr/>
        <p:txBody>
          <a:bodyPr>
            <a:normAutofit fontScale="92500" lnSpcReduction="20000"/>
          </a:bodyPr>
          <a:lstStyle/>
          <a:p>
            <a:r>
              <a:rPr lang="en-US" sz="3000" dirty="0">
                <a:latin typeface="Times New Roman" pitchFamily="18" charset="0"/>
                <a:cs typeface="Times New Roman" pitchFamily="18" charset="0"/>
              </a:rPr>
              <a:t>In British North </a:t>
            </a:r>
            <a:r>
              <a:rPr lang="en-US" sz="3000" dirty="0" smtClean="0">
                <a:latin typeface="Times New Roman" pitchFamily="18" charset="0"/>
                <a:cs typeface="Times New Roman" pitchFamily="18" charset="0"/>
              </a:rPr>
              <a:t>America, </a:t>
            </a:r>
            <a:r>
              <a:rPr lang="en-US" sz="3000" dirty="0">
                <a:latin typeface="Times New Roman" pitchFamily="18" charset="0"/>
                <a:cs typeface="Times New Roman" pitchFamily="18" charset="0"/>
              </a:rPr>
              <a:t>people lived in diverse groups including first nations, Irish, Germans, Americans, Metis and British among others.</a:t>
            </a:r>
          </a:p>
          <a:p>
            <a:r>
              <a:rPr lang="en-US" sz="3000" dirty="0">
                <a:latin typeface="Times New Roman" pitchFamily="18" charset="0"/>
                <a:cs typeface="Times New Roman" pitchFamily="18" charset="0"/>
              </a:rPr>
              <a:t>The presence of varying religions, customs and languages influenced division among the ethnic groups (</a:t>
            </a:r>
            <a:r>
              <a:rPr lang="en-US" sz="3000"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sz="3000" dirty="0">
                <a:latin typeface="Times New Roman" pitchFamily="18" charset="0"/>
                <a:cs typeface="Times New Roman" pitchFamily="18" charset="0"/>
              </a:rPr>
              <a:t>.</a:t>
            </a:r>
          </a:p>
          <a:p>
            <a:r>
              <a:rPr lang="en-US" sz="3000" dirty="0">
                <a:latin typeface="Times New Roman" pitchFamily="18" charset="0"/>
                <a:cs typeface="Times New Roman" pitchFamily="18" charset="0"/>
              </a:rPr>
              <a:t>However, catholic beliefs related to Galatians 3:28 influenced the need for unity among the groups. </a:t>
            </a:r>
          </a:p>
          <a:p>
            <a:r>
              <a:rPr lang="en-US" sz="3000" dirty="0">
                <a:latin typeface="Times New Roman" pitchFamily="18" charset="0"/>
                <a:cs typeface="Times New Roman" pitchFamily="18" charset="0"/>
              </a:rPr>
              <a:t>St. Paul </a:t>
            </a:r>
            <a:r>
              <a:rPr lang="en-US" sz="3000" dirty="0" smtClean="0">
                <a:latin typeface="Times New Roman" pitchFamily="18" charset="0"/>
                <a:cs typeface="Times New Roman" pitchFamily="18" charset="0"/>
              </a:rPr>
              <a:t>teaching, </a:t>
            </a:r>
            <a:r>
              <a:rPr lang="en-US" sz="3000" dirty="0">
                <a:latin typeface="Times New Roman" pitchFamily="18" charset="0"/>
                <a:cs typeface="Times New Roman" pitchFamily="18" charset="0"/>
              </a:rPr>
              <a:t>which encouraged harmony influenced the catholic belief to impact unity among the ethnic groups.</a:t>
            </a:r>
          </a:p>
          <a:p>
            <a:r>
              <a:rPr lang="en-US" sz="3000" dirty="0">
                <a:latin typeface="Times New Roman" pitchFamily="18" charset="0"/>
                <a:cs typeface="Times New Roman" pitchFamily="18" charset="0"/>
              </a:rPr>
              <a:t>The teaching of St. Paul influenced people to overcome their </a:t>
            </a:r>
            <a:r>
              <a:rPr lang="en-US" sz="3000" dirty="0" smtClean="0">
                <a:latin typeface="Times New Roman" pitchFamily="18" charset="0"/>
                <a:cs typeface="Times New Roman" pitchFamily="18" charset="0"/>
              </a:rPr>
              <a:t>differences </a:t>
            </a:r>
            <a:r>
              <a:rPr lang="en-US" sz="3000" dirty="0">
                <a:latin typeface="Times New Roman" pitchFamily="18" charset="0"/>
                <a:cs typeface="Times New Roman" pitchFamily="18" charset="0"/>
              </a:rPr>
              <a:t>thus losing the first nation culture. </a:t>
            </a:r>
          </a:p>
          <a:p>
            <a:endParaRPr lang="x-none" dirty="0"/>
          </a:p>
        </p:txBody>
      </p:sp>
    </p:spTree>
    <p:extLst>
      <p:ext uri="{BB962C8B-B14F-4D97-AF65-F5344CB8AC3E}">
        <p14:creationId xmlns:p14="http://schemas.microsoft.com/office/powerpoint/2010/main" val="164622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CEA43AE-40F7-404F-9ED1-95229F713CB6}"/>
              </a:ext>
            </a:extLst>
          </p:cNvPr>
          <p:cNvSpPr>
            <a:spLocks noGrp="1"/>
          </p:cNvSpPr>
          <p:nvPr>
            <p:ph idx="4294967295"/>
          </p:nvPr>
        </p:nvSpPr>
        <p:spPr>
          <a:xfrm>
            <a:off x="407964" y="900332"/>
            <a:ext cx="10515600" cy="5655213"/>
          </a:xfrm>
        </p:spPr>
        <p:txBody>
          <a:bodyPr>
            <a:normAutofit/>
          </a:bodyPr>
          <a:lstStyle/>
          <a:p>
            <a:r>
              <a:rPr lang="en-US" dirty="0">
                <a:latin typeface="Times New Roman" panose="02020603050405020304" pitchFamily="18" charset="0"/>
                <a:cs typeface="Times New Roman" panose="02020603050405020304" pitchFamily="18" charset="0"/>
              </a:rPr>
              <a:t> In the first nations, Fenians believed that they had caused armed struggles against British in war. </a:t>
            </a:r>
          </a:p>
          <a:p>
            <a:r>
              <a:rPr lang="en-US" dirty="0">
                <a:latin typeface="Times New Roman" panose="02020603050405020304" pitchFamily="18" charset="0"/>
                <a:cs typeface="Times New Roman" panose="02020603050405020304" pitchFamily="18" charset="0"/>
              </a:rPr>
              <a:t>Some people labelled them as terrorists while others freedom fighters.</a:t>
            </a:r>
          </a:p>
          <a:p>
            <a:r>
              <a:rPr lang="en-US" dirty="0">
                <a:latin typeface="Times New Roman" panose="02020603050405020304" pitchFamily="18" charset="0"/>
                <a:cs typeface="Times New Roman" panose="02020603050405020304" pitchFamily="18" charset="0"/>
              </a:rPr>
              <a:t>However, catholic beliefs enhanced the teachings </a:t>
            </a:r>
            <a:r>
              <a:rPr lang="en-US" dirty="0" smtClean="0">
                <a:latin typeface="Times New Roman" panose="02020603050405020304" pitchFamily="18" charset="0"/>
                <a:cs typeface="Times New Roman" panose="02020603050405020304" pitchFamily="18" charset="0"/>
              </a:rPr>
              <a:t>concerning just “just </a:t>
            </a:r>
            <a:r>
              <a:rPr lang="en-US" dirty="0">
                <a:latin typeface="Times New Roman" panose="02020603050405020304" pitchFamily="18" charset="0"/>
                <a:cs typeface="Times New Roman" panose="02020603050405020304" pitchFamily="18" charset="0"/>
              </a:rPr>
              <a:t>war” which stated that:</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Damage that was inflicted by aggressor had to be lasting, certain and grave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All means that could put the war to end must have been impractical or ineffective. </a:t>
            </a:r>
          </a:p>
        </p:txBody>
      </p:sp>
    </p:spTree>
    <p:extLst>
      <p:ext uri="{BB962C8B-B14F-4D97-AF65-F5344CB8AC3E}">
        <p14:creationId xmlns:p14="http://schemas.microsoft.com/office/powerpoint/2010/main" val="830880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92DE969-501D-48F1-BFF4-C680FB8456F6}"/>
              </a:ext>
            </a:extLst>
          </p:cNvPr>
          <p:cNvSpPr>
            <a:spLocks noGrp="1"/>
          </p:cNvSpPr>
          <p:nvPr>
            <p:ph idx="4294967295"/>
          </p:nvPr>
        </p:nvSpPr>
        <p:spPr>
          <a:xfrm>
            <a:off x="323557" y="952463"/>
            <a:ext cx="10888394" cy="4953074"/>
          </a:xfrm>
        </p:spPr>
        <p:txBody>
          <a:bodyPr/>
          <a:lstStyle/>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There had to be serious prospects of success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The use of arms not to influence great evil than eliminated evil.</a:t>
            </a:r>
          </a:p>
          <a:p>
            <a:r>
              <a:rPr lang="en-US" dirty="0">
                <a:latin typeface="Times New Roman" panose="02020603050405020304" pitchFamily="18" charset="0"/>
                <a:cs typeface="Times New Roman" panose="02020603050405020304" pitchFamily="18" charset="0"/>
              </a:rPr>
              <a:t>Therefore, these factors put the colonies in BNA </a:t>
            </a:r>
            <a:r>
              <a:rPr lang="en-US" dirty="0" smtClean="0">
                <a:latin typeface="Times New Roman" panose="02020603050405020304" pitchFamily="18" charset="0"/>
                <a:cs typeface="Times New Roman" panose="02020603050405020304" pitchFamily="18" charset="0"/>
              </a:rPr>
              <a:t>together, </a:t>
            </a:r>
            <a:r>
              <a:rPr lang="en-US" dirty="0">
                <a:latin typeface="Times New Roman" panose="02020603050405020304" pitchFamily="18" charset="0"/>
                <a:cs typeface="Times New Roman" panose="02020603050405020304" pitchFamily="18" charset="0"/>
              </a:rPr>
              <a:t>which led to interactions</a:t>
            </a:r>
          </a:p>
          <a:p>
            <a:r>
              <a:rPr lang="en-US" dirty="0">
                <a:latin typeface="Times New Roman" panose="02020603050405020304" pitchFamily="18" charset="0"/>
                <a:cs typeface="Times New Roman" panose="02020603050405020304" pitchFamily="18" charset="0"/>
              </a:rPr>
              <a:t>The interactions influenced mixing of cultures which affected the first nation </a:t>
            </a:r>
            <a:r>
              <a:rPr lang="en-US" dirty="0" smtClean="0">
                <a:latin typeface="Times New Roman" panose="02020603050405020304" pitchFamily="18" charset="0"/>
                <a:cs typeface="Times New Roman" panose="02020603050405020304" pitchFamily="18" charset="0"/>
              </a:rPr>
              <a:t>culture, </a:t>
            </a:r>
            <a:r>
              <a:rPr lang="en-US" dirty="0">
                <a:latin typeface="Times New Roman" panose="02020603050405020304" pitchFamily="18" charset="0"/>
                <a:cs typeface="Times New Roman" panose="02020603050405020304" pitchFamily="18" charset="0"/>
              </a:rPr>
              <a:t>significantly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Therefore, an interdependent system was developed based on ecological, socioeconomic, ethical, </a:t>
            </a:r>
            <a:r>
              <a:rPr lang="en-US" dirty="0" smtClean="0">
                <a:latin typeface="Times New Roman" panose="02020603050405020304" pitchFamily="18" charset="0"/>
                <a:cs typeface="Times New Roman" panose="02020603050405020304" pitchFamily="18" charset="0"/>
              </a:rPr>
              <a:t>political, </a:t>
            </a:r>
            <a:r>
              <a:rPr lang="en-US" dirty="0">
                <a:latin typeface="Times New Roman" panose="02020603050405020304" pitchFamily="18" charset="0"/>
                <a:cs typeface="Times New Roman" panose="02020603050405020304" pitchFamily="18" charset="0"/>
              </a:rPr>
              <a:t>and physical systems. </a:t>
            </a:r>
          </a:p>
          <a:p>
            <a:endParaRPr lang="en-US" dirty="0"/>
          </a:p>
        </p:txBody>
      </p:sp>
    </p:spTree>
    <p:extLst>
      <p:ext uri="{BB962C8B-B14F-4D97-AF65-F5344CB8AC3E}">
        <p14:creationId xmlns:p14="http://schemas.microsoft.com/office/powerpoint/2010/main" val="3029307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BC68F4F-9055-4D31-9B1F-B0F265AA5B8E}"/>
              </a:ext>
            </a:extLst>
          </p:cNvPr>
          <p:cNvSpPr>
            <a:spLocks noGrp="1"/>
          </p:cNvSpPr>
          <p:nvPr>
            <p:ph idx="4294967295"/>
          </p:nvPr>
        </p:nvSpPr>
        <p:spPr>
          <a:xfrm>
            <a:off x="436099" y="910260"/>
            <a:ext cx="10515600" cy="5037480"/>
          </a:xfrm>
        </p:spPr>
        <p:txBody>
          <a:bodyPr/>
          <a:lstStyle/>
          <a:p>
            <a:r>
              <a:rPr lang="en-US" dirty="0">
                <a:latin typeface="Times New Roman" panose="02020603050405020304" pitchFamily="18" charset="0"/>
                <a:cs typeface="Times New Roman" panose="02020603050405020304" pitchFamily="18" charset="0"/>
              </a:rPr>
              <a:t>The beliefs of equal representations by proportions and populations in the first nation affected the choice of leaders.</a:t>
            </a:r>
          </a:p>
          <a:p>
            <a:r>
              <a:rPr lang="en-US" dirty="0">
                <a:latin typeface="Times New Roman" panose="02020603050405020304" pitchFamily="18" charset="0"/>
                <a:cs typeface="Times New Roman" panose="02020603050405020304" pitchFamily="18" charset="0"/>
              </a:rPr>
              <a:t>The catholic beliefs of how to make good decisions that affected large number of people affected the way of choosing leaders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catechism provided that common good is a collection of social conditions which allowed people to fulfil their life as individuals or groups. </a:t>
            </a:r>
          </a:p>
          <a:p>
            <a:r>
              <a:rPr lang="en-US" dirty="0">
                <a:latin typeface="Times New Roman" panose="02020603050405020304" pitchFamily="18" charset="0"/>
                <a:cs typeface="Times New Roman" panose="02020603050405020304" pitchFamily="18" charset="0"/>
              </a:rPr>
              <a:t>Common good element was defined as: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Showing respect for people</a:t>
            </a:r>
          </a:p>
          <a:p>
            <a:pPr marL="0" indent="0">
              <a:buNone/>
            </a:pPr>
            <a:endParaRPr lang="x-none" dirty="0"/>
          </a:p>
        </p:txBody>
      </p:sp>
    </p:spTree>
    <p:extLst>
      <p:ext uri="{BB962C8B-B14F-4D97-AF65-F5344CB8AC3E}">
        <p14:creationId xmlns:p14="http://schemas.microsoft.com/office/powerpoint/2010/main" val="1537518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7E6C2DC-B1DB-4388-85B1-92647CDA97D4}"/>
              </a:ext>
            </a:extLst>
          </p:cNvPr>
          <p:cNvSpPr>
            <a:spLocks noGrp="1"/>
          </p:cNvSpPr>
          <p:nvPr>
            <p:ph idx="4294967295"/>
          </p:nvPr>
        </p:nvSpPr>
        <p:spPr>
          <a:xfrm>
            <a:off x="590843" y="1267399"/>
            <a:ext cx="10515600" cy="4351338"/>
          </a:xfrm>
        </p:spPr>
        <p:txBody>
          <a:bodyPr/>
          <a:lstStyle/>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Social well being and development of groups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Establishment of peace.</a:t>
            </a:r>
          </a:p>
          <a:p>
            <a:r>
              <a:rPr lang="en-US" dirty="0">
                <a:latin typeface="Times New Roman" panose="02020603050405020304" pitchFamily="18" charset="0"/>
                <a:cs typeface="Times New Roman" panose="02020603050405020304" pitchFamily="18" charset="0"/>
              </a:rPr>
              <a:t>In the first nation, Aboriginal people and women were not included in political discussions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Therefore, common good was suggested to be absent at that time.</a:t>
            </a:r>
          </a:p>
          <a:p>
            <a:r>
              <a:rPr lang="en-US" dirty="0">
                <a:latin typeface="Times New Roman" panose="02020603050405020304" pitchFamily="18" charset="0"/>
                <a:cs typeface="Times New Roman" panose="02020603050405020304" pitchFamily="18" charset="0"/>
              </a:rPr>
              <a:t>The catechism teachings influenced these </a:t>
            </a:r>
            <a:r>
              <a:rPr lang="en-US" dirty="0" smtClean="0">
                <a:latin typeface="Times New Roman" panose="02020603050405020304" pitchFamily="18" charset="0"/>
                <a:cs typeface="Times New Roman" panose="02020603050405020304" pitchFamily="18" charset="0"/>
              </a:rPr>
              <a:t>changes, </a:t>
            </a:r>
            <a:r>
              <a:rPr lang="en-US" dirty="0">
                <a:latin typeface="Times New Roman" panose="02020603050405020304" pitchFamily="18" charset="0"/>
                <a:cs typeface="Times New Roman" panose="02020603050405020304" pitchFamily="18" charset="0"/>
              </a:rPr>
              <a:t>which was a factor that put the BNA colonies together leading to culture loss among the first nations.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06794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70C0"/>
            </a:gs>
            <a:gs pos="100000">
              <a:srgbClr val="00B0F0"/>
            </a:gs>
            <a:gs pos="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A2981A6-5D21-414E-8440-3A737FBEF8CF}"/>
              </a:ext>
            </a:extLst>
          </p:cNvPr>
          <p:cNvSpPr>
            <a:spLocks noGrp="1"/>
          </p:cNvSpPr>
          <p:nvPr>
            <p:ph idx="4294967295"/>
          </p:nvPr>
        </p:nvSpPr>
        <p:spPr>
          <a:xfrm>
            <a:off x="520505" y="1150376"/>
            <a:ext cx="10515600" cy="4687716"/>
          </a:xfrm>
        </p:spPr>
        <p:txBody>
          <a:bodyPr/>
          <a:lstStyle/>
          <a:p>
            <a:r>
              <a:rPr lang="en-US" dirty="0">
                <a:latin typeface="Times New Roman" panose="02020603050405020304" pitchFamily="18" charset="0"/>
                <a:cs typeface="Times New Roman" panose="02020603050405020304" pitchFamily="18" charset="0"/>
              </a:rPr>
              <a:t>In the events of confederation, BNA colonies put aside their discrepancies to enhance common good. </a:t>
            </a:r>
          </a:p>
          <a:p>
            <a:r>
              <a:rPr lang="en-US" dirty="0">
                <a:latin typeface="Times New Roman" panose="02020603050405020304" pitchFamily="18" charset="0"/>
                <a:cs typeface="Times New Roman" panose="02020603050405020304" pitchFamily="18" charset="0"/>
              </a:rPr>
              <a:t>An example of common good was the Great coalition amid John Macdonald and George Brown. </a:t>
            </a:r>
          </a:p>
          <a:p>
            <a:r>
              <a:rPr lang="en-US" dirty="0">
                <a:latin typeface="Times New Roman" panose="02020603050405020304" pitchFamily="18" charset="0"/>
                <a:cs typeface="Times New Roman" panose="02020603050405020304" pitchFamily="18" charset="0"/>
              </a:rPr>
              <a:t>The two individuals had to put aside their feelings, perceptions and cultures for them to work together for the good of the nation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Therefore, catholic beliefs enhanced establishment of harmony among </a:t>
            </a:r>
            <a:r>
              <a:rPr lang="en-US" dirty="0" smtClean="0">
                <a:latin typeface="Times New Roman" panose="02020603050405020304" pitchFamily="18" charset="0"/>
                <a:cs typeface="Times New Roman" panose="02020603050405020304" pitchFamily="18" charset="0"/>
              </a:rPr>
              <a:t>individuals, </a:t>
            </a:r>
            <a:r>
              <a:rPr lang="en-US" dirty="0">
                <a:latin typeface="Times New Roman" panose="02020603050405020304" pitchFamily="18" charset="0"/>
                <a:cs typeface="Times New Roman" panose="02020603050405020304" pitchFamily="18" charset="0"/>
              </a:rPr>
              <a:t>which means the first nations had to put away their culture and beliefs to enhance the good of other people in the nation.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34718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FEFE6FA-06E3-486F-B917-ED39AB64CFCA}"/>
              </a:ext>
            </a:extLst>
          </p:cNvPr>
          <p:cNvSpPr>
            <a:spLocks noGrp="1"/>
          </p:cNvSpPr>
          <p:nvPr>
            <p:ph idx="4294967295"/>
          </p:nvPr>
        </p:nvSpPr>
        <p:spPr>
          <a:xfrm>
            <a:off x="436099" y="770547"/>
            <a:ext cx="10515600" cy="5123815"/>
          </a:xfrm>
        </p:spPr>
        <p:txBody>
          <a:bodyPr>
            <a:noAutofit/>
          </a:bodyPr>
          <a:lstStyle/>
          <a:p>
            <a:r>
              <a:rPr lang="en-US" dirty="0">
                <a:latin typeface="Times New Roman" panose="02020603050405020304" pitchFamily="18" charset="0"/>
                <a:cs typeface="Times New Roman" panose="02020603050405020304" pitchFamily="18" charset="0"/>
              </a:rPr>
              <a:t>More so, the catholic minority secured Section 93 of BNA for education rights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Catholic schools were funded by Ontario province up to grade 8. </a:t>
            </a:r>
          </a:p>
          <a:p>
            <a:r>
              <a:rPr lang="en-US" dirty="0">
                <a:latin typeface="Times New Roman" panose="02020603050405020304" pitchFamily="18" charset="0"/>
                <a:cs typeface="Times New Roman" panose="02020603050405020304" pitchFamily="18" charset="0"/>
              </a:rPr>
              <a:t>Most of the individuals had been influenced to join the </a:t>
            </a:r>
            <a:r>
              <a:rPr lang="en-US" dirty="0" smtClean="0">
                <a:latin typeface="Times New Roman" panose="02020603050405020304" pitchFamily="18" charset="0"/>
                <a:cs typeface="Times New Roman" panose="02020603050405020304" pitchFamily="18" charset="0"/>
              </a:rPr>
              <a:t>catholic religion </a:t>
            </a:r>
            <a:r>
              <a:rPr lang="en-US" dirty="0">
                <a:latin typeface="Times New Roman" panose="02020603050405020304" pitchFamily="18" charset="0"/>
                <a:cs typeface="Times New Roman" panose="02020603050405020304" pitchFamily="18" charset="0"/>
              </a:rPr>
              <a:t>since they had access to the funds.</a:t>
            </a:r>
          </a:p>
          <a:p>
            <a:r>
              <a:rPr lang="en-US" dirty="0">
                <a:latin typeface="Times New Roman" panose="02020603050405020304" pitchFamily="18" charset="0"/>
                <a:cs typeface="Times New Roman" panose="02020603050405020304" pitchFamily="18" charset="0"/>
              </a:rPr>
              <a:t>The education system based on catholic beliefs enhanced change in culture among the indigenous groups who were deep rooted in their cultures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As catholic schools were the only institutions that were granted funds, their beliefs were instilled in the first nations which led to loss of culture among them.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0353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114C76D-F74E-4515-960F-8F4A24246A5E}"/>
              </a:ext>
            </a:extLst>
          </p:cNvPr>
          <p:cNvSpPr>
            <a:spLocks noGrp="1"/>
          </p:cNvSpPr>
          <p:nvPr>
            <p:ph idx="4294967295"/>
          </p:nvPr>
        </p:nvSpPr>
        <p:spPr>
          <a:xfrm>
            <a:off x="661182" y="1253331"/>
            <a:ext cx="10515600" cy="4351338"/>
          </a:xfrm>
        </p:spPr>
        <p:txBody>
          <a:bodyPr/>
          <a:lstStyle/>
          <a:p>
            <a:r>
              <a:rPr lang="en-US" dirty="0">
                <a:latin typeface="Times New Roman" panose="02020603050405020304" pitchFamily="18" charset="0"/>
                <a:cs typeface="Times New Roman" panose="02020603050405020304" pitchFamily="18" charset="0"/>
              </a:rPr>
              <a:t>Indigenous people are known to protect the nature and their land possession. </a:t>
            </a:r>
          </a:p>
          <a:p>
            <a:r>
              <a:rPr lang="en-US" dirty="0">
                <a:latin typeface="Times New Roman" panose="02020603050405020304" pitchFamily="18" charset="0"/>
                <a:cs typeface="Times New Roman" panose="02020603050405020304" pitchFamily="18" charset="0"/>
              </a:rPr>
              <a:t>The First Nations were well known for protecting their land.</a:t>
            </a:r>
          </a:p>
          <a:p>
            <a:r>
              <a:rPr lang="en-US" dirty="0">
                <a:latin typeface="Times New Roman" panose="02020603050405020304" pitchFamily="18" charset="0"/>
                <a:cs typeface="Times New Roman" panose="02020603050405020304" pitchFamily="18" charset="0"/>
              </a:rPr>
              <a:t>Protection of the land was the </a:t>
            </a:r>
            <a:r>
              <a:rPr lang="en-US" dirty="0" smtClean="0">
                <a:latin typeface="Times New Roman" panose="02020603050405020304" pitchFamily="18" charset="0"/>
                <a:cs typeface="Times New Roman" panose="02020603050405020304" pitchFamily="18" charset="0"/>
              </a:rPr>
              <a:t>culture, </a:t>
            </a:r>
            <a:r>
              <a:rPr lang="en-US" dirty="0">
                <a:latin typeface="Times New Roman" panose="02020603050405020304" pitchFamily="18" charset="0"/>
                <a:cs typeface="Times New Roman" panose="02020603050405020304" pitchFamily="18" charset="0"/>
              </a:rPr>
              <a:t>which was linked to Christian beliefs as much as stewardship is concerned.</a:t>
            </a:r>
          </a:p>
          <a:p>
            <a:r>
              <a:rPr lang="en-US" dirty="0">
                <a:latin typeface="Times New Roman" panose="02020603050405020304" pitchFamily="18" charset="0"/>
                <a:cs typeface="Times New Roman" panose="02020603050405020304" pitchFamily="18" charset="0"/>
              </a:rPr>
              <a:t>However, the act of settlement expansion (Indian act) affected this culture in 1876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Historians believes that the Indian act was the worst thing that happened to the First nations.</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3442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6BC417-7752-480F-AC23-3F190D26A83F}"/>
              </a:ext>
            </a:extLst>
          </p:cNvPr>
          <p:cNvSpPr>
            <a:spLocks noGrp="1"/>
          </p:cNvSpPr>
          <p:nvPr>
            <p:ph type="title"/>
          </p:nvPr>
        </p:nvSpPr>
        <p:spPr>
          <a:xfrm>
            <a:off x="641252" y="500062"/>
            <a:ext cx="10515600" cy="1325563"/>
          </a:xfrm>
        </p:spPr>
        <p:txBody>
          <a:bodyPr>
            <a:normAutofit/>
          </a:bodyPr>
          <a:lstStyle/>
          <a:p>
            <a:pPr algn="ctr"/>
            <a:r>
              <a:rPr lang="en-US" sz="4000" dirty="0">
                <a:latin typeface="Times New Roman" panose="02020603050405020304" pitchFamily="18" charset="0"/>
                <a:cs typeface="Times New Roman" panose="02020603050405020304" pitchFamily="18" charset="0"/>
              </a:rPr>
              <a:t>Conclusion</a:t>
            </a:r>
            <a:endParaRPr lang="x-none"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6D663D5-BB52-44F8-BCC4-E224E0B2FD5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process of culture change among the First Nations </a:t>
            </a:r>
            <a:r>
              <a:rPr lang="en-US" dirty="0" smtClean="0">
                <a:latin typeface="Times New Roman" panose="02020603050405020304" pitchFamily="18" charset="0"/>
                <a:cs typeface="Times New Roman" panose="02020603050405020304" pitchFamily="18" charset="0"/>
              </a:rPr>
              <a:t>was influenced </a:t>
            </a:r>
            <a:r>
              <a:rPr lang="en-US" dirty="0">
                <a:latin typeface="Times New Roman" panose="02020603050405020304" pitchFamily="18" charset="0"/>
                <a:cs typeface="Times New Roman" panose="02020603050405020304" pitchFamily="18" charset="0"/>
              </a:rPr>
              <a:t>by the Christian beliefs.</a:t>
            </a:r>
          </a:p>
          <a:p>
            <a:r>
              <a:rPr lang="en-US" dirty="0">
                <a:latin typeface="Times New Roman" panose="02020603050405020304" pitchFamily="18" charset="0"/>
                <a:cs typeface="Times New Roman" panose="02020603050405020304" pitchFamily="18" charset="0"/>
              </a:rPr>
              <a:t>The catechism teachings provided concepts that enhanced harmony in Canada which brought different groups of people together. </a:t>
            </a:r>
          </a:p>
          <a:p>
            <a:r>
              <a:rPr lang="en-US" dirty="0">
                <a:latin typeface="Times New Roman" panose="02020603050405020304" pitchFamily="18" charset="0"/>
                <a:cs typeface="Times New Roman" panose="02020603050405020304" pitchFamily="18" charset="0"/>
              </a:rPr>
              <a:t>As the first nations mingled with other groups for the good of the nation, their culture was </a:t>
            </a:r>
            <a:r>
              <a:rPr lang="en-US" dirty="0" smtClean="0">
                <a:latin typeface="Times New Roman" panose="02020603050405020304" pitchFamily="18" charset="0"/>
                <a:cs typeface="Times New Roman" panose="02020603050405020304" pitchFamily="18" charset="0"/>
              </a:rPr>
              <a:t>affected, </a:t>
            </a:r>
            <a:r>
              <a:rPr lang="en-US" dirty="0">
                <a:latin typeface="Times New Roman" panose="02020603050405020304" pitchFamily="18" charset="0"/>
                <a:cs typeface="Times New Roman" panose="02020603050405020304" pitchFamily="18" charset="0"/>
              </a:rPr>
              <a:t>such as protection of land as the </a:t>
            </a:r>
            <a:r>
              <a:rPr lang="en-US" dirty="0" smtClean="0">
                <a:latin typeface="Times New Roman" panose="02020603050405020304" pitchFamily="18" charset="0"/>
                <a:cs typeface="Times New Roman" panose="02020603050405020304" pitchFamily="18" charset="0"/>
              </a:rPr>
              <a:t>settlements </a:t>
            </a:r>
            <a:r>
              <a:rPr lang="en-US" dirty="0">
                <a:latin typeface="Times New Roman" panose="02020603050405020304" pitchFamily="18" charset="0"/>
                <a:cs typeface="Times New Roman" panose="02020603050405020304" pitchFamily="18" charset="0"/>
              </a:rPr>
              <a:t>were being expanded (</a:t>
            </a:r>
            <a:r>
              <a:rPr lang="en-US" b="0" i="0" dirty="0">
                <a:solidFill>
                  <a:srgbClr val="000000"/>
                </a:solidFill>
                <a:effectLst/>
                <a:latin typeface="Times New Roman" panose="02020603050405020304" pitchFamily="18" charset="0"/>
                <a:cs typeface="Times New Roman" panose="02020603050405020304" pitchFamily="18" charset="0"/>
              </a:rPr>
              <a:t>Bain &amp; DesRivieres, 2008)</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In the present day, the social conditions </a:t>
            </a:r>
            <a:r>
              <a:rPr lang="en-US" dirty="0" smtClean="0">
                <a:latin typeface="Times New Roman" panose="02020603050405020304" pitchFamily="18" charset="0"/>
                <a:cs typeface="Times New Roman" panose="02020603050405020304" pitchFamily="18" charset="0"/>
              </a:rPr>
              <a:t>of </a:t>
            </a:r>
            <a:r>
              <a:rPr lang="en-US" dirty="0">
                <a:latin typeface="Times New Roman" panose="02020603050405020304" pitchFamily="18" charset="0"/>
                <a:cs typeface="Times New Roman" panose="02020603050405020304" pitchFamily="18" charset="0"/>
              </a:rPr>
              <a:t>the First </a:t>
            </a:r>
            <a:r>
              <a:rPr lang="en-US" dirty="0" smtClean="0">
                <a:latin typeface="Times New Roman" panose="02020603050405020304" pitchFamily="18" charset="0"/>
                <a:cs typeface="Times New Roman" panose="02020603050405020304" pitchFamily="18" charset="0"/>
              </a:rPr>
              <a:t>Nations </a:t>
            </a:r>
            <a:r>
              <a:rPr lang="en-US" dirty="0">
                <a:latin typeface="Times New Roman" panose="02020603050405020304" pitchFamily="18" charset="0"/>
                <a:cs typeface="Times New Roman" panose="02020603050405020304" pitchFamily="18" charset="0"/>
              </a:rPr>
              <a:t>have been obstructed by dispossession of culture. </a:t>
            </a:r>
            <a:endParaRPr lang="x-non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6854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2BBB29-CECB-4292-BC5F-D6AD201B7048}"/>
              </a:ext>
            </a:extLst>
          </p:cNvPr>
          <p:cNvSpPr>
            <a:spLocks noGrp="1"/>
          </p:cNvSpPr>
          <p:nvPr>
            <p:ph type="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Reference</a:t>
            </a:r>
            <a:endParaRPr lang="x-none" sz="4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71DC1891-3C97-421D-90CE-CB1AA1703947}"/>
              </a:ext>
            </a:extLst>
          </p:cNvPr>
          <p:cNvSpPr>
            <a:spLocks noGrp="1"/>
          </p:cNvSpPr>
          <p:nvPr>
            <p:ph idx="1"/>
          </p:nvPr>
        </p:nvSpPr>
        <p:spPr/>
        <p:txBody>
          <a:bodyPr/>
          <a:lstStyle/>
          <a:p>
            <a:pPr marL="0" indent="0">
              <a:buNone/>
            </a:pPr>
            <a:r>
              <a:rPr lang="en-US" b="0" i="0" dirty="0">
                <a:solidFill>
                  <a:srgbClr val="000000"/>
                </a:solidFill>
                <a:effectLst/>
                <a:latin typeface="Times New Roman" panose="02020603050405020304" pitchFamily="18" charset="0"/>
                <a:cs typeface="Times New Roman" panose="02020603050405020304" pitchFamily="18" charset="0"/>
              </a:rPr>
              <a:t>Bain, C. M., &amp; DesRivieres, D. (2008). </a:t>
            </a:r>
            <a:r>
              <a:rPr lang="en-US" b="0" i="1" dirty="0">
                <a:solidFill>
                  <a:srgbClr val="000000"/>
                </a:solidFill>
                <a:effectLst/>
                <a:latin typeface="Times New Roman" panose="02020603050405020304" pitchFamily="18" charset="0"/>
                <a:cs typeface="Times New Roman" panose="02020603050405020304" pitchFamily="18" charset="0"/>
              </a:rPr>
              <a:t>Pearson Canadian history 8</a:t>
            </a:r>
            <a:r>
              <a:rPr lang="en-US" b="0" i="0" dirty="0">
                <a:solidFill>
                  <a:srgbClr val="000000"/>
                </a:solidFill>
                <a:effectLst/>
                <a:latin typeface="Times New Roman" panose="02020603050405020304" pitchFamily="18" charset="0"/>
                <a:cs typeface="Times New Roman" panose="02020603050405020304" pitchFamily="18" charset="0"/>
              </a:rPr>
              <a:t>. Toronto: Pearson Education Canada.</a:t>
            </a:r>
          </a:p>
          <a:p>
            <a:pPr marL="0" indent="0">
              <a:buNone/>
            </a:pPr>
            <a:endParaRPr lang="x-none" dirty="0"/>
          </a:p>
        </p:txBody>
      </p:sp>
    </p:spTree>
    <p:extLst>
      <p:ext uri="{BB962C8B-B14F-4D97-AF65-F5344CB8AC3E}">
        <p14:creationId xmlns:p14="http://schemas.microsoft.com/office/powerpoint/2010/main" val="2175872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212</TotalTime>
  <Words>1682</Words>
  <Application>Microsoft Office PowerPoint</Application>
  <PresentationFormat>Custom</PresentationFormat>
  <Paragraphs>76</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What Did We Do to the First Nations Culture (Catholic Schools)</vt:lpstr>
      <vt:lpstr>Introduction</vt:lpstr>
      <vt:lpstr>Change in First Nations Culture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we do to the first nations culture (Catholic Schools)</dc:title>
  <dc:creator>Ishwara Lowtan</dc:creator>
  <cp:lastModifiedBy>user</cp:lastModifiedBy>
  <cp:revision>20</cp:revision>
  <dcterms:created xsi:type="dcterms:W3CDTF">2021-01-06T19:37:48Z</dcterms:created>
  <dcterms:modified xsi:type="dcterms:W3CDTF">2021-01-07T13:13:38Z</dcterms:modified>
</cp:coreProperties>
</file>